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0" r:id="rId1"/>
  </p:sldMasterIdLst>
  <p:notesMasterIdLst>
    <p:notesMasterId r:id="rId19"/>
  </p:notesMasterIdLst>
  <p:sldIdLst>
    <p:sldId id="256" r:id="rId2"/>
    <p:sldId id="314" r:id="rId3"/>
    <p:sldId id="284" r:id="rId4"/>
    <p:sldId id="273" r:id="rId5"/>
    <p:sldId id="316" r:id="rId6"/>
    <p:sldId id="380" r:id="rId7"/>
    <p:sldId id="356" r:id="rId8"/>
    <p:sldId id="355" r:id="rId9"/>
    <p:sldId id="317" r:id="rId10"/>
    <p:sldId id="275" r:id="rId11"/>
    <p:sldId id="286" r:id="rId12"/>
    <p:sldId id="276" r:id="rId13"/>
    <p:sldId id="357" r:id="rId14"/>
    <p:sldId id="401" r:id="rId15"/>
    <p:sldId id="326" r:id="rId16"/>
    <p:sldId id="385" r:id="rId17"/>
    <p:sldId id="386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CC"/>
    <a:srgbClr val="000000"/>
    <a:srgbClr val="FFCC99"/>
    <a:srgbClr val="000066"/>
    <a:srgbClr val="99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107" d="100"/>
          <a:sy n="107" d="100"/>
        </p:scale>
        <p:origin x="-294" y="7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C9B4A0-5D67-46CE-B90B-6D6BDC19B429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0C0125-ABC4-4288-B773-E6B446AF9C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78265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0C0125-ABC4-4288-B773-E6B446AF9C87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A0004F-7541-48ED-B3F1-7256A9044BF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8FED2B-B72E-4B23-9793-0F46BA8179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33A5E7-1675-40EC-9DE9-BDF767E653A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FB9D02-38D9-41BA-A6B7-7C891405A95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8BD27C-0DFE-405A-BDBB-88A68624365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672F69-CBFA-4D72-AE8D-9664A56BE99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0FD3F3-86FF-4419-8574-9737F572ED2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489A2B-DA64-410C-A8BA-DD7E5B93C45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F346F8-E188-42B6-9299-42B1858E530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D11582-6502-4386-BBED-ED6F9665650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2E4185-8B50-4513-8F99-FF19F4C4AF0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4175" cy="44989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142AE4-D063-4585-A3FC-03BC571A72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4739D0B1-4ADC-474A-A107-D5F7577944F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Заголовок, два объект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625" y="1600200"/>
            <a:ext cx="4194175" cy="2173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301625" y="3925888"/>
            <a:ext cx="4194175" cy="21732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648200" y="1600200"/>
            <a:ext cx="4194175" cy="44989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32279C-7615-4CC5-8456-7DD460BA3D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194175" cy="44989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907FFD-B112-40BD-83D8-B39A59093E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625" y="1600200"/>
            <a:ext cx="4194175" cy="2173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194175" cy="2173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301625" y="3925888"/>
            <a:ext cx="8540750" cy="21732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3E4A3A-5669-4F06-B47D-09272ED27B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7F07250-7C34-4F4E-BF43-3161F8F2267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  <p:sldLayoutId id="2147483922" r:id="rId12"/>
    <p:sldLayoutId id="2147483923" r:id="rId13"/>
    <p:sldLayoutId id="2147483924" r:id="rId14"/>
    <p:sldLayoutId id="2147483927" r:id="rId15"/>
    <p:sldLayoutId id="2147483931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1\Desktop\&#1090;&#1091;&#1088;&#1075;&#1077;&#1085;&#1077;&#1074;111\Ferenc-List-Noktyurn-3-Grezy-Lyubvi-Liebestr228ume-&#1048;sp-E-Kisin(muzofon.com).mp3" TargetMode="Externa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953000" y="609600"/>
            <a:ext cx="3733800" cy="37338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4800" b="1" i="1" dirty="0" smtClean="0">
                <a:solidFill>
                  <a:srgbClr val="002060"/>
                </a:solidFill>
                <a:latin typeface="Georgia" pitchFamily="18" charset="0"/>
                <a:ea typeface="+mn-ea"/>
                <a:cs typeface="+mn-cs"/>
              </a:rPr>
              <a:t>Иван</a:t>
            </a:r>
            <a:br>
              <a:rPr lang="ru-RU" sz="4800" b="1" i="1" dirty="0" smtClean="0">
                <a:solidFill>
                  <a:srgbClr val="002060"/>
                </a:solidFill>
                <a:latin typeface="Georgia" pitchFamily="18" charset="0"/>
                <a:ea typeface="+mn-ea"/>
                <a:cs typeface="+mn-cs"/>
              </a:rPr>
            </a:br>
            <a:r>
              <a:rPr lang="ru-RU" sz="4800" b="1" i="1" dirty="0" smtClean="0">
                <a:solidFill>
                  <a:srgbClr val="002060"/>
                </a:solidFill>
                <a:latin typeface="Georgia" pitchFamily="18" charset="0"/>
                <a:ea typeface="+mn-ea"/>
                <a:cs typeface="+mn-cs"/>
              </a:rPr>
              <a:t> </a:t>
            </a:r>
            <a:br>
              <a:rPr lang="ru-RU" sz="4800" b="1" i="1" dirty="0" smtClean="0">
                <a:solidFill>
                  <a:srgbClr val="002060"/>
                </a:solidFill>
                <a:latin typeface="Georgia" pitchFamily="18" charset="0"/>
                <a:ea typeface="+mn-ea"/>
                <a:cs typeface="+mn-cs"/>
              </a:rPr>
            </a:br>
            <a:r>
              <a:rPr lang="ru-RU" sz="4800" b="1" i="1" dirty="0" smtClean="0">
                <a:solidFill>
                  <a:srgbClr val="002060"/>
                </a:solidFill>
                <a:latin typeface="Georgia" pitchFamily="18" charset="0"/>
                <a:ea typeface="+mn-ea"/>
                <a:cs typeface="+mn-cs"/>
              </a:rPr>
              <a:t>Сергеевич</a:t>
            </a:r>
            <a:br>
              <a:rPr lang="ru-RU" sz="4800" b="1" i="1" dirty="0" smtClean="0">
                <a:solidFill>
                  <a:srgbClr val="002060"/>
                </a:solidFill>
                <a:latin typeface="Georgia" pitchFamily="18" charset="0"/>
                <a:ea typeface="+mn-ea"/>
                <a:cs typeface="+mn-cs"/>
              </a:rPr>
            </a:br>
            <a:r>
              <a:rPr lang="ru-RU" sz="4800" b="1" i="1" dirty="0" smtClean="0">
                <a:solidFill>
                  <a:srgbClr val="002060"/>
                </a:solidFill>
                <a:latin typeface="Georgia" pitchFamily="18" charset="0"/>
                <a:ea typeface="+mn-ea"/>
                <a:cs typeface="+mn-cs"/>
              </a:rPr>
              <a:t/>
            </a:r>
            <a:br>
              <a:rPr lang="ru-RU" sz="4800" b="1" i="1" dirty="0" smtClean="0">
                <a:solidFill>
                  <a:srgbClr val="002060"/>
                </a:solidFill>
                <a:latin typeface="Georgia" pitchFamily="18" charset="0"/>
                <a:ea typeface="+mn-ea"/>
                <a:cs typeface="+mn-cs"/>
              </a:rPr>
            </a:br>
            <a:r>
              <a:rPr lang="ru-RU" sz="4800" b="1" i="1" dirty="0" smtClean="0">
                <a:solidFill>
                  <a:srgbClr val="002060"/>
                </a:solidFill>
                <a:latin typeface="Georgia" pitchFamily="18" charset="0"/>
                <a:ea typeface="+mn-ea"/>
                <a:cs typeface="+mn-cs"/>
              </a:rPr>
              <a:t> Тургенев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4800600"/>
            <a:ext cx="3581400" cy="914400"/>
          </a:xfrm>
        </p:spPr>
        <p:txBody>
          <a:bodyPr/>
          <a:lstStyle/>
          <a:p>
            <a:pPr eaLnBrk="1" hangingPunct="1">
              <a:defRPr/>
            </a:pPr>
            <a:r>
              <a:rPr lang="ru-RU" sz="4400" b="1" dirty="0" smtClean="0">
                <a:solidFill>
                  <a:srgbClr val="000066"/>
                </a:solidFill>
                <a:latin typeface="Georgia" pitchFamily="18" charset="0"/>
              </a:rPr>
              <a:t>1818-1883</a:t>
            </a:r>
          </a:p>
          <a:p>
            <a:pPr eaLnBrk="1" hangingPunct="1">
              <a:defRPr/>
            </a:pPr>
            <a:endParaRPr lang="ru-RU" sz="4400" b="1" dirty="0" smtClean="0">
              <a:solidFill>
                <a:srgbClr val="002060"/>
              </a:solidFill>
              <a:latin typeface="Georgia" pitchFamily="18" charset="0"/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7"/>
              </a:clrFrom>
              <a:clrTo>
                <a:srgbClr val="FFFFF7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5800" y="533400"/>
            <a:ext cx="3740150" cy="4800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6" descr="сканирование0038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4800600" y="685800"/>
            <a:ext cx="4052887" cy="5265738"/>
          </a:xfrm>
          <a:prstGeom prst="rect">
            <a:avLst/>
          </a:prstGeom>
          <a:noFill/>
          <a:ln w="76200" cmpd="tri">
            <a:solidFill>
              <a:schemeClr val="folHlink"/>
            </a:solidFill>
            <a:miter lim="800000"/>
            <a:headEnd/>
            <a:tailEnd/>
          </a:ln>
          <a:effectLst/>
        </p:spPr>
      </p:pic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457200" y="1295400"/>
            <a:ext cx="3851275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i="1" dirty="0">
                <a:solidFill>
                  <a:srgbClr val="000000"/>
                </a:solidFill>
                <a:latin typeface="Georgia" pitchFamily="18" charset="0"/>
              </a:rPr>
              <a:t>Великий, красивый и добрый…</a:t>
            </a:r>
          </a:p>
          <a:p>
            <a:r>
              <a:rPr lang="ru-RU" sz="2400" i="1" dirty="0">
                <a:solidFill>
                  <a:srgbClr val="000000"/>
                </a:solidFill>
                <a:latin typeface="Georgia" pitchFamily="18" charset="0"/>
              </a:rPr>
              <a:t>Таким он был как человек и как автор;</a:t>
            </a:r>
          </a:p>
          <a:p>
            <a:r>
              <a:rPr lang="ru-RU" sz="2400" i="1" dirty="0">
                <a:solidFill>
                  <a:srgbClr val="000000"/>
                </a:solidFill>
                <a:latin typeface="Georgia" pitchFamily="18" charset="0"/>
              </a:rPr>
              <a:t>Таковы же были его ум, сердце и наружность.</a:t>
            </a:r>
          </a:p>
          <a:p>
            <a:r>
              <a:rPr lang="ru-RU" sz="2400" i="1" dirty="0">
                <a:solidFill>
                  <a:srgbClr val="000000"/>
                </a:solidFill>
                <a:latin typeface="Georgia" pitchFamily="18" charset="0"/>
              </a:rPr>
              <a:t>		</a:t>
            </a:r>
            <a:r>
              <a:rPr lang="ru-RU" i="1" dirty="0">
                <a:solidFill>
                  <a:srgbClr val="000000"/>
                </a:solidFill>
                <a:latin typeface="Georgia" pitchFamily="18" charset="0"/>
              </a:rPr>
              <a:t>Людвиг </a:t>
            </a:r>
            <a:r>
              <a:rPr lang="ru-RU" i="1" dirty="0" err="1">
                <a:solidFill>
                  <a:srgbClr val="000000"/>
                </a:solidFill>
                <a:latin typeface="Georgia" pitchFamily="18" charset="0"/>
              </a:rPr>
              <a:t>Пич</a:t>
            </a:r>
            <a:endParaRPr lang="ru-RU" i="1" dirty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 bwMode="auto">
          <a:xfrm>
            <a:off x="4572000" y="5410200"/>
            <a:ext cx="45720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И.С. Тургенев. 1857</a:t>
            </a:r>
            <a:b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</a:br>
            <a:r>
              <a:rPr kumimoji="0" lang="ru-RU" sz="18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А.П. Никитин. </a:t>
            </a:r>
          </a:p>
        </p:txBody>
      </p:sp>
      <p:pic>
        <p:nvPicPr>
          <p:cNvPr id="10" name="Ferenc-List-Noktyurn-3-Grezy-Lyubvi-Liebestr228ume-Иsp-E-Kisin(muzofon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/>
          <a:stretch>
            <a:fillRect/>
          </a:stretch>
        </p:blipFill>
        <p:spPr>
          <a:xfrm>
            <a:off x="8382000" y="6324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5">
                <p:cTn id="59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4098" grpId="0"/>
      <p:bldP spid="4098" grpId="1"/>
      <p:bldP spid="4099" grpId="0" build="p"/>
      <p:bldP spid="6" grpId="0"/>
      <p:bldP spid="6" grpId="1"/>
      <p:bldP spid="7" grpId="0"/>
      <p:bldP spid="7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5105400" y="188913"/>
            <a:ext cx="349885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 dirty="0">
                <a:solidFill>
                  <a:srgbClr val="000000"/>
                </a:solidFill>
                <a:latin typeface="Georgia" pitchFamily="18" charset="0"/>
              </a:rPr>
              <a:t>Родители и </a:t>
            </a:r>
            <a:r>
              <a:rPr lang="ru-RU" sz="3200" b="1" dirty="0" smtClean="0">
                <a:solidFill>
                  <a:srgbClr val="000000"/>
                </a:solidFill>
                <a:latin typeface="Georgia" pitchFamily="18" charset="0"/>
              </a:rPr>
              <a:t>родина </a:t>
            </a:r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228600" y="762000"/>
            <a:ext cx="48768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 smtClean="0">
                <a:solidFill>
                  <a:srgbClr val="000000"/>
                </a:solidFill>
                <a:latin typeface="Georgia" pitchFamily="18" charset="0"/>
              </a:rPr>
              <a:t>      Самое  </a:t>
            </a:r>
            <a:r>
              <a:rPr lang="ru-RU" sz="2400" dirty="0">
                <a:solidFill>
                  <a:srgbClr val="000000"/>
                </a:solidFill>
                <a:latin typeface="Georgia" pitchFamily="18" charset="0"/>
              </a:rPr>
              <a:t>точное     представление  о  родителях И.С. Тургенева  можно  получить  из  его  произведений,  в  которых  он,  не  скрываясь,  изобразил  их,  чем  некоторых   весьма  шокировал.  Достаточно  вспомнить  «Первую   любовь»  и  «</a:t>
            </a:r>
            <a:r>
              <a:rPr lang="ru-RU" sz="2400" dirty="0" err="1">
                <a:solidFill>
                  <a:srgbClr val="000000"/>
                </a:solidFill>
                <a:latin typeface="Georgia" pitchFamily="18" charset="0"/>
              </a:rPr>
              <a:t>Муму</a:t>
            </a:r>
            <a:r>
              <a:rPr lang="ru-RU" sz="2400" dirty="0">
                <a:solidFill>
                  <a:srgbClr val="000000"/>
                </a:solidFill>
                <a:latin typeface="Georgia" pitchFamily="18" charset="0"/>
              </a:rPr>
              <a:t>» , чтобы  понять  семейную  драму  и  ее  последствия   для  писателя.</a:t>
            </a:r>
            <a:br>
              <a:rPr lang="ru-RU" sz="2400" dirty="0">
                <a:solidFill>
                  <a:srgbClr val="000000"/>
                </a:solidFill>
                <a:latin typeface="Georgia" pitchFamily="18" charset="0"/>
              </a:rPr>
            </a:br>
            <a:endParaRPr lang="ru-RU" sz="2400" dirty="0">
              <a:solidFill>
                <a:srgbClr val="000000"/>
              </a:solidFill>
              <a:latin typeface="Georgia" pitchFamily="18" charset="0"/>
            </a:endParaRPr>
          </a:p>
        </p:txBody>
      </p:sp>
      <p:pic>
        <p:nvPicPr>
          <p:cNvPr id="5128" name="Picture 8" descr="Дом-музей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0" y="1676400"/>
            <a:ext cx="3562691" cy="44370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>
                <a:solidFill>
                  <a:srgbClr val="000000"/>
                </a:solidFill>
                <a:effectLst/>
                <a:latin typeface="Georgia" pitchFamily="18" charset="0"/>
              </a:rPr>
              <a:t>Родился в богатой дворянской семье</a:t>
            </a:r>
          </a:p>
        </p:txBody>
      </p:sp>
      <p:sp>
        <p:nvSpPr>
          <p:cNvPr id="5125" name="Rectangle 5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228600" y="1676400"/>
            <a:ext cx="4724400" cy="4498975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z="2800" b="1" dirty="0" smtClean="0">
                <a:solidFill>
                  <a:srgbClr val="002060"/>
                </a:solidFill>
                <a:effectLst/>
                <a:latin typeface="Garamond" pitchFamily="18" charset="0"/>
              </a:rPr>
              <a:t>По отцу Тургенев</a:t>
            </a:r>
          </a:p>
          <a:p>
            <a:pPr>
              <a:buFont typeface="Arial" charset="0"/>
              <a:buNone/>
            </a:pPr>
            <a:r>
              <a:rPr lang="ru-RU" sz="2800" b="1" dirty="0" smtClean="0">
                <a:solidFill>
                  <a:srgbClr val="002060"/>
                </a:solidFill>
                <a:effectLst/>
                <a:latin typeface="Garamond" pitchFamily="18" charset="0"/>
              </a:rPr>
              <a:t>принадлежал к старинному</a:t>
            </a:r>
          </a:p>
          <a:p>
            <a:pPr>
              <a:buFont typeface="Arial" charset="0"/>
              <a:buNone/>
            </a:pPr>
            <a:r>
              <a:rPr lang="ru-RU" sz="2800" b="1" dirty="0" smtClean="0">
                <a:solidFill>
                  <a:srgbClr val="002060"/>
                </a:solidFill>
                <a:effectLst/>
                <a:latin typeface="Garamond" pitchFamily="18" charset="0"/>
              </a:rPr>
              <a:t>дворянскому роду, который</a:t>
            </a:r>
          </a:p>
          <a:p>
            <a:pPr>
              <a:buFont typeface="Arial" charset="0"/>
              <a:buNone/>
            </a:pPr>
            <a:r>
              <a:rPr lang="ru-RU" sz="2800" b="1" dirty="0" smtClean="0">
                <a:solidFill>
                  <a:srgbClr val="002060"/>
                </a:solidFill>
                <a:effectLst/>
                <a:latin typeface="Garamond" pitchFamily="18" charset="0"/>
              </a:rPr>
              <a:t>брал свои корни со времён</a:t>
            </a:r>
          </a:p>
          <a:p>
            <a:pPr>
              <a:buFont typeface="Arial" charset="0"/>
              <a:buNone/>
            </a:pPr>
            <a:r>
              <a:rPr lang="ru-RU" sz="2800" b="1" dirty="0" smtClean="0">
                <a:solidFill>
                  <a:srgbClr val="002060"/>
                </a:solidFill>
                <a:effectLst/>
                <a:latin typeface="Garamond" pitchFamily="18" charset="0"/>
              </a:rPr>
              <a:t>Ивана Грозного.  </a:t>
            </a:r>
          </a:p>
          <a:p>
            <a:pPr>
              <a:buFont typeface="Arial" charset="0"/>
              <a:buNone/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Georgia" pitchFamily="18" charset="0"/>
              </a:rPr>
              <a:t>Мать</a:t>
            </a:r>
            <a:r>
              <a:rPr lang="ru-RU" sz="2400" dirty="0">
                <a:solidFill>
                  <a:srgbClr val="000000"/>
                </a:solidFill>
                <a:effectLst/>
                <a:latin typeface="Georgia" pitchFamily="18" charset="0"/>
              </a:rPr>
              <a:t>, 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Georgia" pitchFamily="18" charset="0"/>
              </a:rPr>
              <a:t>урожденная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Georgia" pitchFamily="18" charset="0"/>
              </a:rPr>
              <a:t>Лутовинова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Georgia" pitchFamily="18" charset="0"/>
              </a:rPr>
              <a:t>,</a:t>
            </a:r>
          </a:p>
          <a:p>
            <a:pPr>
              <a:buFont typeface="Arial" charset="0"/>
              <a:buNone/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Georgia" pitchFamily="18" charset="0"/>
              </a:rPr>
              <a:t>богатая помещица</a:t>
            </a:r>
            <a:r>
              <a:rPr lang="ru-RU" sz="2400" dirty="0">
                <a:solidFill>
                  <a:srgbClr val="000000"/>
                </a:solidFill>
                <a:effectLst/>
                <a:latin typeface="Georgia" pitchFamily="18" charset="0"/>
              </a:rPr>
              <a:t>. </a:t>
            </a:r>
          </a:p>
        </p:txBody>
      </p:sp>
      <p:pic>
        <p:nvPicPr>
          <p:cNvPr id="5127" name="Picture 7" descr="gerb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257800" y="1219200"/>
            <a:ext cx="3579813" cy="4953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5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5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51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51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51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51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228600" y="3962400"/>
            <a:ext cx="2971800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endParaRPr lang="ru-RU" sz="2000" b="1" i="1" dirty="0" smtClean="0">
              <a:solidFill>
                <a:srgbClr val="006600"/>
              </a:solidFill>
              <a:latin typeface="Georgia" pitchFamily="18" charset="0"/>
            </a:endParaRPr>
          </a:p>
          <a:p>
            <a:pPr algn="ctr"/>
            <a:endParaRPr lang="ru-RU" sz="2000" b="1" i="1" dirty="0">
              <a:solidFill>
                <a:srgbClr val="006600"/>
              </a:solidFill>
              <a:latin typeface="Georgia" pitchFamily="18" charset="0"/>
            </a:endParaRPr>
          </a:p>
          <a:p>
            <a:pPr algn="ctr"/>
            <a:r>
              <a:rPr lang="ru-RU" sz="2000" b="1" i="1" dirty="0" smtClean="0">
                <a:solidFill>
                  <a:srgbClr val="006600"/>
                </a:solidFill>
                <a:latin typeface="Georgia" pitchFamily="18" charset="0"/>
              </a:rPr>
              <a:t>Варвара Петровна</a:t>
            </a:r>
            <a:endParaRPr lang="ru-RU" sz="2000" b="1" i="1" dirty="0">
              <a:solidFill>
                <a:srgbClr val="006600"/>
              </a:solidFill>
              <a:latin typeface="Georgia" pitchFamily="18" charset="0"/>
            </a:endParaRPr>
          </a:p>
          <a:p>
            <a:pPr algn="ctr"/>
            <a:r>
              <a:rPr lang="ru-RU" sz="2000" b="1" i="1" dirty="0" err="1" smtClean="0">
                <a:solidFill>
                  <a:srgbClr val="006600"/>
                </a:solidFill>
                <a:latin typeface="Georgia" pitchFamily="18" charset="0"/>
              </a:rPr>
              <a:t>Лутовинова</a:t>
            </a:r>
            <a:endParaRPr lang="ru-RU" sz="2000" b="1" i="1" dirty="0">
              <a:solidFill>
                <a:srgbClr val="006600"/>
              </a:solidFill>
              <a:latin typeface="Georgia" pitchFamily="18" charset="0"/>
            </a:endParaRPr>
          </a:p>
          <a:p>
            <a:pPr algn="ctr"/>
            <a:r>
              <a:rPr lang="ru-RU" sz="2000" b="1" i="1" dirty="0">
                <a:solidFill>
                  <a:srgbClr val="006600"/>
                </a:solidFill>
                <a:latin typeface="Georgia" pitchFamily="18" charset="0"/>
              </a:rPr>
              <a:t>мать писателя</a:t>
            </a:r>
          </a:p>
          <a:p>
            <a:pPr algn="ctr"/>
            <a:endParaRPr lang="ru-RU" b="1" i="1" dirty="0">
              <a:solidFill>
                <a:srgbClr val="006600"/>
              </a:solidFill>
            </a:endParaRPr>
          </a:p>
          <a:p>
            <a:pPr algn="ctr"/>
            <a:endParaRPr lang="ru-RU" b="1" i="1" dirty="0">
              <a:solidFill>
                <a:srgbClr val="006600"/>
              </a:solidFill>
            </a:endParaRPr>
          </a:p>
        </p:txBody>
      </p:sp>
      <p:pic>
        <p:nvPicPr>
          <p:cNvPr id="6151" name="Picture 7" descr="Moth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04800"/>
            <a:ext cx="2869924" cy="4191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3276600" y="152400"/>
            <a:ext cx="55626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950" dirty="0" smtClean="0">
                <a:solidFill>
                  <a:srgbClr val="000000"/>
                </a:solidFill>
                <a:latin typeface="Georgia" pitchFamily="18" charset="0"/>
              </a:rPr>
              <a:t>       Ей было уже под 30, когда в Спасское заехал молодой офицер Сергей Николаевич Тургенев… Варвара Петровна сразу в него влюбилась: отличался он редкостной красотой… В 1816 году она вышла за него замуж, фактически купила, так как Тургеневу грозило разорение. Через год у них родился сын Николай, затем Иван. Мать И. Тургенева была властной, суровой женщиной. Сын её  любил, но боялся гнева и грозных наказаний .</a:t>
            </a:r>
            <a:endParaRPr lang="ru-RU" sz="1950" dirty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3276600" y="3164681"/>
            <a:ext cx="5638800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950" dirty="0" smtClean="0">
                <a:solidFill>
                  <a:srgbClr val="000000"/>
                </a:solidFill>
                <a:latin typeface="Georgia" pitchFamily="18" charset="0"/>
              </a:rPr>
              <a:t>      Жизнь </a:t>
            </a:r>
            <a:r>
              <a:rPr lang="ru-RU" sz="1950" dirty="0">
                <a:solidFill>
                  <a:srgbClr val="000000"/>
                </a:solidFill>
                <a:latin typeface="Georgia" pitchFamily="18" charset="0"/>
              </a:rPr>
              <a:t>Варвары </a:t>
            </a:r>
            <a:r>
              <a:rPr lang="ru-RU" sz="1950" dirty="0" smtClean="0">
                <a:solidFill>
                  <a:srgbClr val="000000"/>
                </a:solidFill>
                <a:latin typeface="Georgia" pitchFamily="18" charset="0"/>
              </a:rPr>
              <a:t>Петровны была </a:t>
            </a:r>
            <a:r>
              <a:rPr lang="ru-RU" sz="1950" dirty="0">
                <a:solidFill>
                  <a:srgbClr val="000000"/>
                </a:solidFill>
                <a:latin typeface="Georgia" pitchFamily="18" charset="0"/>
              </a:rPr>
              <a:t>не из легких… Одиночество, оскорбление, побои – вот </a:t>
            </a:r>
            <a:r>
              <a:rPr lang="ru-RU" sz="1950" dirty="0" smtClean="0">
                <a:solidFill>
                  <a:srgbClr val="000000"/>
                </a:solidFill>
                <a:latin typeface="Georgia" pitchFamily="18" charset="0"/>
              </a:rPr>
              <a:t>её детство … </a:t>
            </a:r>
            <a:r>
              <a:rPr lang="ru-RU" sz="1950" dirty="0">
                <a:solidFill>
                  <a:srgbClr val="000000"/>
                </a:solidFill>
                <a:latin typeface="Georgia" pitchFamily="18" charset="0"/>
              </a:rPr>
              <a:t>В одну страшную ночь девушка бежала из дома… Полуодетая, пешком, прошла шестьдесят верст до Спасского. </a:t>
            </a:r>
            <a:r>
              <a:rPr lang="ru-RU" sz="1950" dirty="0" smtClean="0">
                <a:solidFill>
                  <a:srgbClr val="000000"/>
                </a:solidFill>
                <a:latin typeface="Georgia" pitchFamily="18" charset="0"/>
              </a:rPr>
              <a:t>Там укрылась у дяди своего Ивана Ивановича, где ждала тоже несладкая жизнь – у крутого и скупого старика… Она прожила у дяди десять лет, ей шел двадцать седьмой, когда неожиданно обратилась она во владелицу тысяч крепостных, тысячи десятин орловских и тульских благодатных земель…</a:t>
            </a:r>
            <a:endParaRPr lang="ru-RU" sz="1950" dirty="0">
              <a:solidFill>
                <a:srgbClr val="000000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381000" y="6324600"/>
            <a:ext cx="3638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0000"/>
                </a:solidFill>
              </a:rPr>
              <a:t>(1793-1834)</a:t>
            </a:r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4267200" y="609600"/>
            <a:ext cx="441325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>
                <a:solidFill>
                  <a:srgbClr val="000000"/>
                </a:solidFill>
                <a:latin typeface="Georgia" pitchFamily="18" charset="0"/>
              </a:rPr>
              <a:t>Сергей Николаевич Тургенев соединял в себе разные качества предков: был прям и мужественен, очень красив, очень женолюбив…</a:t>
            </a:r>
          </a:p>
          <a:p>
            <a:pPr>
              <a:spcBef>
                <a:spcPct val="50000"/>
              </a:spcBef>
            </a:pPr>
            <a:r>
              <a:rPr lang="ru-RU" sz="2400" dirty="0">
                <a:solidFill>
                  <a:srgbClr val="000000"/>
                </a:solidFill>
                <a:latin typeface="Georgia" pitchFamily="18" charset="0"/>
              </a:rPr>
              <a:t>Счастливою с мужем Варвара Петровна не могла быть – любила его безгранично и безответно.</a:t>
            </a:r>
          </a:p>
          <a:p>
            <a:pPr>
              <a:spcBef>
                <a:spcPct val="50000"/>
              </a:spcBef>
            </a:pPr>
            <a:r>
              <a:rPr lang="ru-RU" sz="2400" dirty="0">
                <a:solidFill>
                  <a:srgbClr val="000000"/>
                </a:solidFill>
                <a:latin typeface="Georgia" pitchFamily="18" charset="0"/>
              </a:rPr>
              <a:t>В отличие от </a:t>
            </a:r>
            <a:r>
              <a:rPr lang="ru-RU" sz="2400" dirty="0" err="1" smtClean="0">
                <a:solidFill>
                  <a:srgbClr val="000000"/>
                </a:solidFill>
                <a:latin typeface="Georgia" pitchFamily="18" charset="0"/>
              </a:rPr>
              <a:t>Лутовиновых</a:t>
            </a:r>
            <a:r>
              <a:rPr lang="ru-RU" sz="2400" dirty="0" smtClean="0">
                <a:solidFill>
                  <a:srgbClr val="000000"/>
                </a:solidFill>
                <a:latin typeface="Georgia" pitchFamily="18" charset="0"/>
              </a:rPr>
              <a:t>, </a:t>
            </a:r>
            <a:r>
              <a:rPr lang="ru-RU" sz="2400" dirty="0">
                <a:solidFill>
                  <a:srgbClr val="000000"/>
                </a:solidFill>
                <a:latin typeface="Georgia" pitchFamily="18" charset="0"/>
              </a:rPr>
              <a:t>Тургеневы оставили заметный след в отечественной истории. </a:t>
            </a:r>
          </a:p>
        </p:txBody>
      </p:sp>
      <p:pic>
        <p:nvPicPr>
          <p:cNvPr id="7" name="Picture 9" descr="Fath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04800"/>
            <a:ext cx="3593689" cy="5029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381000" y="5334000"/>
            <a:ext cx="3352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rgbClr val="006600"/>
                </a:solidFill>
                <a:latin typeface="Georgia" pitchFamily="18" charset="0"/>
              </a:rPr>
              <a:t>Сергей Николаевич </a:t>
            </a:r>
          </a:p>
          <a:p>
            <a:pPr algn="ctr"/>
            <a:r>
              <a:rPr lang="ru-RU" b="1" i="1" dirty="0" smtClean="0">
                <a:solidFill>
                  <a:srgbClr val="006600"/>
                </a:solidFill>
                <a:latin typeface="Georgia" pitchFamily="18" charset="0"/>
              </a:rPr>
              <a:t>Тургенев </a:t>
            </a:r>
          </a:p>
          <a:p>
            <a:pPr algn="ctr"/>
            <a:r>
              <a:rPr lang="ru-RU" b="1" i="1" dirty="0" smtClean="0">
                <a:solidFill>
                  <a:srgbClr val="006600"/>
                </a:solidFill>
                <a:latin typeface="Georgia" pitchFamily="18" charset="0"/>
              </a:rPr>
              <a:t>отец писателя</a:t>
            </a:r>
            <a:endParaRPr lang="ru-RU" dirty="0">
              <a:latin typeface="Georgia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05800" y="6324600"/>
            <a:ext cx="565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3" name="Rectangle 33"/>
          <p:cNvSpPr>
            <a:spLocks noGrp="1" noRot="1" noChangeArrowheads="1"/>
          </p:cNvSpPr>
          <p:nvPr>
            <p:ph type="title"/>
          </p:nvPr>
        </p:nvSpPr>
        <p:spPr>
          <a:xfrm>
            <a:off x="3810000" y="990600"/>
            <a:ext cx="4953000" cy="1371600"/>
          </a:xfrm>
        </p:spPr>
        <p:txBody>
          <a:bodyPr>
            <a:normAutofit fontScale="90000"/>
          </a:bodyPr>
          <a:lstStyle/>
          <a:p>
            <a:pPr algn="l"/>
            <a:r>
              <a:rPr lang="ru-RU" sz="1800" b="1" dirty="0"/>
              <a:t/>
            </a:r>
            <a:br>
              <a:rPr lang="ru-RU" sz="1800" b="1" dirty="0"/>
            </a:br>
            <a:r>
              <a:rPr lang="ru-RU" sz="2700" dirty="0">
                <a:latin typeface="Georgia" pitchFamily="18" charset="0"/>
              </a:rPr>
              <a:t>В  имении </a:t>
            </a:r>
            <a:r>
              <a:rPr lang="ru-RU" sz="2700" dirty="0" err="1">
                <a:latin typeface="Georgia" pitchFamily="18" charset="0"/>
              </a:rPr>
              <a:t>Спасское-Лутовиново</a:t>
            </a:r>
            <a:r>
              <a:rPr lang="ru-RU" sz="2700" dirty="0">
                <a:latin typeface="Georgia" pitchFamily="18" charset="0"/>
              </a:rPr>
              <a:t> (</a:t>
            </a:r>
            <a:r>
              <a:rPr lang="ru-RU" sz="2700" dirty="0" err="1">
                <a:latin typeface="Georgia" pitchFamily="18" charset="0"/>
              </a:rPr>
              <a:t>Мценский</a:t>
            </a:r>
            <a:r>
              <a:rPr lang="ru-RU" sz="2700" dirty="0">
                <a:latin typeface="Georgia" pitchFamily="18" charset="0"/>
              </a:rPr>
              <a:t> уезд Орловской губернии) прошли детские годы будущего писателя, рано научившегося тонко чувствовать природу и ненавидеть крепостное право. </a:t>
            </a:r>
          </a:p>
        </p:txBody>
      </p:sp>
      <p:pic>
        <p:nvPicPr>
          <p:cNvPr id="51227" name="Picture 27" descr="Zuev-58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152400" y="533400"/>
            <a:ext cx="3509963" cy="21732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1231" name="Picture 31" descr="Zuev-87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533400" y="3276600"/>
            <a:ext cx="2971800" cy="29416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1235" name="Rectangle 35"/>
          <p:cNvSpPr>
            <a:spLocks noGrp="1" noRot="1" noChangeArrowheads="1"/>
          </p:cNvSpPr>
          <p:nvPr>
            <p:ph type="body" sz="half" idx="3"/>
          </p:nvPr>
        </p:nvSpPr>
        <p:spPr>
          <a:xfrm>
            <a:off x="3657600" y="3429000"/>
            <a:ext cx="5184775" cy="3048000"/>
          </a:xfrm>
        </p:spPr>
        <p:txBody>
          <a:bodyPr>
            <a:normAutofit/>
          </a:bodyPr>
          <a:lstStyle/>
          <a:p>
            <a:pPr>
              <a:buFont typeface="Arial" charset="0"/>
              <a:buNone/>
            </a:pPr>
            <a:r>
              <a:rPr lang="ru-RU" sz="2400" dirty="0">
                <a:latin typeface="Georgia" pitchFamily="18" charset="0"/>
              </a:rPr>
              <a:t>«Ненависть к крепостному праву уже тогда </a:t>
            </a:r>
            <a:r>
              <a:rPr lang="ru-RU" sz="2400" dirty="0" smtClean="0">
                <a:latin typeface="Georgia" pitchFamily="18" charset="0"/>
              </a:rPr>
              <a:t>жила </a:t>
            </a:r>
            <a:r>
              <a:rPr lang="ru-RU" sz="2400" dirty="0">
                <a:latin typeface="Georgia" pitchFamily="18" charset="0"/>
              </a:rPr>
              <a:t>во мне, она, между прочим, была причиной тому, что я, выросший среди побоев и истязаний, не осквернил руки своей ни одним ударом…»</a:t>
            </a: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3" name="Picture 13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28600" y="1219200"/>
            <a:ext cx="4164012" cy="24102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228600" y="4038600"/>
            <a:ext cx="38862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0000"/>
                </a:solidFill>
                <a:latin typeface="Georgia" pitchFamily="18" charset="0"/>
              </a:rPr>
              <a:t>с церковью напротив, с домом в сорок комнат, бесконечными службами, оранжереями, винными подвалами, кладовыми, конюшнями, со знаменитым парком и фруктовым садом. </a:t>
            </a:r>
            <a:endParaRPr lang="ru-RU" sz="2000" dirty="0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0" y="152400"/>
            <a:ext cx="87630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solidFill>
                  <a:srgbClr val="660033"/>
                </a:solidFill>
                <a:latin typeface="Georgia" pitchFamily="18" charset="0"/>
              </a:rPr>
              <a:t>Родовое имение Тургеневых</a:t>
            </a:r>
          </a:p>
          <a:p>
            <a:pPr algn="ctr"/>
            <a:r>
              <a:rPr lang="ru-RU" sz="2800" b="1" i="1" dirty="0" err="1">
                <a:solidFill>
                  <a:srgbClr val="660033"/>
                </a:solidFill>
                <a:latin typeface="Georgia" pitchFamily="18" charset="0"/>
              </a:rPr>
              <a:t>Спасское-Лутовиново</a:t>
            </a:r>
            <a:endParaRPr lang="ru-RU" sz="2800" b="1" i="1" dirty="0">
              <a:solidFill>
                <a:srgbClr val="660033"/>
              </a:solidFill>
              <a:latin typeface="Georgia" pitchFamily="18" charset="0"/>
            </a:endParaRPr>
          </a:p>
        </p:txBody>
      </p:sp>
      <p:pic>
        <p:nvPicPr>
          <p:cNvPr id="9" name="Picture 9" descr="имени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38600" y="3276600"/>
            <a:ext cx="4876800" cy="34008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Прямоугольник 9"/>
          <p:cNvSpPr/>
          <p:nvPr/>
        </p:nvSpPr>
        <p:spPr>
          <a:xfrm>
            <a:off x="4572000" y="1143000"/>
            <a:ext cx="43434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0000"/>
                </a:solidFill>
                <a:latin typeface="Georgia" pitchFamily="18" charset="0"/>
              </a:rPr>
              <a:t>Село </a:t>
            </a:r>
            <a:r>
              <a:rPr lang="ru-RU" sz="2000" dirty="0" err="1" smtClean="0">
                <a:solidFill>
                  <a:srgbClr val="000000"/>
                </a:solidFill>
                <a:latin typeface="Georgia" pitchFamily="18" charset="0"/>
              </a:rPr>
              <a:t>Спасское-Лутовиново</a:t>
            </a:r>
            <a:r>
              <a:rPr lang="ru-RU" sz="2000" dirty="0" smtClean="0">
                <a:solidFill>
                  <a:srgbClr val="000000"/>
                </a:solidFill>
                <a:latin typeface="Georgia" pitchFamily="18" charset="0"/>
              </a:rPr>
              <a:t> находится в нескольких верстах от Мценска, уездного города Орловской губернии. Огромное барское поместье, в березовой роще, с усадьбой в виде подковы, 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969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969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1000"/>
                                        <p:tgtEl>
                                          <p:spTgt spid="296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6" name="Rectangle 4"/>
          <p:cNvSpPr>
            <a:spLocks noGrp="1" noChangeArrowheads="1"/>
          </p:cNvSpPr>
          <p:nvPr>
            <p:ph type="title"/>
          </p:nvPr>
        </p:nvSpPr>
        <p:spPr>
          <a:xfrm>
            <a:off x="179388" y="214313"/>
            <a:ext cx="4321175" cy="550862"/>
          </a:xfrm>
        </p:spPr>
        <p:txBody>
          <a:bodyPr>
            <a:noAutofit/>
          </a:bodyPr>
          <a:lstStyle/>
          <a:p>
            <a:r>
              <a:rPr lang="ru-RU" sz="1800" dirty="0" smtClean="0">
                <a:latin typeface="Georgia" pitchFamily="18" charset="0"/>
              </a:rPr>
              <a:t>Усадебный дом И.С. Тургенева. 1881</a:t>
            </a:r>
            <a:br>
              <a:rPr lang="ru-RU" sz="1800" dirty="0" smtClean="0">
                <a:latin typeface="Georgia" pitchFamily="18" charset="0"/>
              </a:rPr>
            </a:br>
            <a:r>
              <a:rPr lang="ru-RU" sz="1800" i="1" dirty="0" smtClean="0">
                <a:latin typeface="Georgia" pitchFamily="18" charset="0"/>
              </a:rPr>
              <a:t>Я.П. Полонский. </a:t>
            </a:r>
          </a:p>
        </p:txBody>
      </p:sp>
      <p:pic>
        <p:nvPicPr>
          <p:cNvPr id="284678" name="Picture 6" descr="сканирование003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228600" y="838200"/>
            <a:ext cx="4537075" cy="33464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84679" name="Text Box 7"/>
          <p:cNvSpPr txBox="1">
            <a:spLocks noChangeArrowheads="1"/>
          </p:cNvSpPr>
          <p:nvPr/>
        </p:nvSpPr>
        <p:spPr bwMode="auto">
          <a:xfrm>
            <a:off x="4876800" y="228600"/>
            <a:ext cx="399732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i="1" dirty="0">
                <a:latin typeface="Georgia" pitchFamily="18" charset="0"/>
              </a:rPr>
              <a:t>Усадьба расположена недалеко </a:t>
            </a:r>
          </a:p>
          <a:p>
            <a:pPr algn="ctr"/>
            <a:r>
              <a:rPr lang="ru-RU" sz="2000" i="1" dirty="0">
                <a:latin typeface="Georgia" pitchFamily="18" charset="0"/>
              </a:rPr>
              <a:t>от г. Мценска в Орловской губернии.</a:t>
            </a:r>
          </a:p>
        </p:txBody>
      </p:sp>
      <p:pic>
        <p:nvPicPr>
          <p:cNvPr id="284680" name="Picture 8" descr="сканирование0041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924300" y="3644900"/>
            <a:ext cx="4968875" cy="29527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84681" name="Rectangle 9"/>
          <p:cNvSpPr>
            <a:spLocks noChangeArrowheads="1"/>
          </p:cNvSpPr>
          <p:nvPr/>
        </p:nvSpPr>
        <p:spPr bwMode="auto">
          <a:xfrm>
            <a:off x="304800" y="5410200"/>
            <a:ext cx="3419475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ru-RU" dirty="0" err="1" smtClean="0">
                <a:solidFill>
                  <a:srgbClr val="000000"/>
                </a:solidFill>
                <a:latin typeface="Georgia" pitchFamily="18" charset="0"/>
              </a:rPr>
              <a:t>Спасское-Лутовиново</a:t>
            </a:r>
            <a:r>
              <a:rPr lang="ru-RU" dirty="0" smtClean="0">
                <a:solidFill>
                  <a:srgbClr val="000000"/>
                </a:solidFill>
                <a:latin typeface="Georgia" pitchFamily="18" charset="0"/>
              </a:rPr>
              <a:t>. </a:t>
            </a:r>
            <a:br>
              <a:rPr lang="ru-RU" dirty="0" smtClean="0">
                <a:solidFill>
                  <a:srgbClr val="000000"/>
                </a:solidFill>
                <a:latin typeface="Georgia" pitchFamily="18" charset="0"/>
              </a:rPr>
            </a:br>
            <a:r>
              <a:rPr lang="ru-RU" dirty="0" smtClean="0">
                <a:solidFill>
                  <a:srgbClr val="000000"/>
                </a:solidFill>
                <a:latin typeface="Georgia" pitchFamily="18" charset="0"/>
              </a:rPr>
              <a:t>Поповский пруд. 1881</a:t>
            </a:r>
          </a:p>
          <a:p>
            <a:pPr algn="ctr"/>
            <a:r>
              <a:rPr lang="ru-RU" i="1" dirty="0" smtClean="0">
                <a:solidFill>
                  <a:srgbClr val="000000"/>
                </a:solidFill>
                <a:latin typeface="Georgia" pitchFamily="18" charset="0"/>
              </a:rPr>
              <a:t>Я.П. Полонский.</a:t>
            </a:r>
            <a:r>
              <a:rPr lang="ru-RU" dirty="0" smtClean="0">
                <a:solidFill>
                  <a:srgbClr val="000000"/>
                </a:solidFill>
                <a:latin typeface="Georgia" pitchFamily="18" charset="0"/>
              </a:rPr>
              <a:t/>
            </a:r>
            <a:br>
              <a:rPr lang="ru-RU" dirty="0" smtClean="0">
                <a:solidFill>
                  <a:srgbClr val="000000"/>
                </a:solidFill>
                <a:latin typeface="Georgia" pitchFamily="18" charset="0"/>
              </a:rPr>
            </a:br>
            <a:endParaRPr lang="ru-RU" dirty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284682" name="Text Box 10"/>
          <p:cNvSpPr txBox="1">
            <a:spLocks noChangeArrowheads="1"/>
          </p:cNvSpPr>
          <p:nvPr/>
        </p:nvSpPr>
        <p:spPr bwMode="auto">
          <a:xfrm>
            <a:off x="4953000" y="1752600"/>
            <a:ext cx="39624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Georgia" pitchFamily="18" charset="0"/>
              </a:rPr>
              <a:t>За домом сад с роскошными </a:t>
            </a:r>
          </a:p>
          <a:p>
            <a:pPr algn="ctr"/>
            <a:r>
              <a:rPr lang="ru-RU" sz="2000" dirty="0">
                <a:latin typeface="Georgia" pitchFamily="18" charset="0"/>
              </a:rPr>
              <a:t>цветниками, с тёмными тенистыми </a:t>
            </a:r>
            <a:r>
              <a:rPr lang="ru-RU" sz="2000" dirty="0" smtClean="0">
                <a:latin typeface="Georgia" pitchFamily="18" charset="0"/>
              </a:rPr>
              <a:t> аллеями</a:t>
            </a:r>
            <a:endParaRPr lang="ru-RU" sz="2000" dirty="0">
              <a:latin typeface="Georgia" pitchFamily="18" charset="0"/>
            </a:endParaRPr>
          </a:p>
          <a:p>
            <a:pPr algn="ctr"/>
            <a:r>
              <a:rPr lang="ru-RU" sz="2000" dirty="0">
                <a:latin typeface="Georgia" pitchFamily="18" charset="0"/>
              </a:rPr>
              <a:t> спускается к прудам.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46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4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4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46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46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284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46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4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284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846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846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46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846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46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84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846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84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84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4676" grpId="0"/>
      <p:bldP spid="284679" grpId="0"/>
      <p:bldP spid="284681" grpId="0"/>
      <p:bldP spid="28468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/>
          <p:cNvSpPr>
            <a:spLocks noGrp="1" noChangeArrowheads="1"/>
          </p:cNvSpPr>
          <p:nvPr>
            <p:ph type="title" sz="quarter"/>
          </p:nvPr>
        </p:nvSpPr>
        <p:spPr>
          <a:xfrm>
            <a:off x="609600" y="152400"/>
            <a:ext cx="8229600" cy="1143000"/>
          </a:xfrm>
        </p:spPr>
        <p:txBody>
          <a:bodyPr/>
          <a:lstStyle/>
          <a:p>
            <a:pPr algn="ctr"/>
            <a:r>
              <a:rPr lang="ru-RU" sz="4800" i="1" dirty="0">
                <a:solidFill>
                  <a:srgbClr val="000000"/>
                </a:solidFill>
                <a:effectLst/>
                <a:latin typeface="Georgia" pitchFamily="18" charset="0"/>
              </a:rPr>
              <a:t>Дворянское гнездо</a:t>
            </a:r>
          </a:p>
        </p:txBody>
      </p:sp>
      <p:pic>
        <p:nvPicPr>
          <p:cNvPr id="10249" name="Picture 9" descr="0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1066800" y="1295400"/>
            <a:ext cx="2913062" cy="21859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50" name="Picture 10" descr="05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screen"/>
          <a:srcRect/>
          <a:stretch>
            <a:fillRect/>
          </a:stretch>
        </p:blipFill>
        <p:spPr>
          <a:xfrm>
            <a:off x="4800600" y="1295400"/>
            <a:ext cx="2913063" cy="21859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51" name="Picture 11" descr="s-l_room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1143000" y="3810000"/>
            <a:ext cx="2879725" cy="2159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52" name="Picture 12" descr="Спасское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/>
          <a:srcRect/>
          <a:stretch>
            <a:fillRect/>
          </a:stretch>
        </p:blipFill>
        <p:spPr>
          <a:xfrm>
            <a:off x="4876800" y="3733800"/>
            <a:ext cx="2879725" cy="2159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03" name="Picture 11" descr="Brother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638800" y="228600"/>
            <a:ext cx="3024187" cy="22653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204" name="Text Box 12"/>
          <p:cNvSpPr txBox="1">
            <a:spLocks noChangeArrowheads="1"/>
          </p:cNvSpPr>
          <p:nvPr/>
        </p:nvSpPr>
        <p:spPr bwMode="auto">
          <a:xfrm>
            <a:off x="5562600" y="2590800"/>
            <a:ext cx="330571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 i="1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Братья Николай и Иван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52400" y="228600"/>
            <a:ext cx="52578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 smtClean="0">
                <a:solidFill>
                  <a:srgbClr val="333300"/>
                </a:solidFill>
                <a:latin typeface="Georgia" pitchFamily="18" charset="0"/>
              </a:rPr>
              <a:t>Родители заботились о воспитании трех сыновей. В чине полковника Сергей Николаевич оставляет военную службу. Когда Ивану было 4 года, семейство предприняло первое заграничное путешествие. В Берне посещали зоопарк и рассматривали знаменитую «яму», где жили медведи. Любознательный Иван так увлекся наблюдениями, что переполз через барьер и юркнул головой вниз – к ужасу публики! Спасла ребенка ловкость отца, успевшего схватить сынишку за ногу.</a:t>
            </a:r>
            <a:endParaRPr lang="ru-RU" sz="2400" dirty="0">
              <a:solidFill>
                <a:srgbClr val="333300"/>
              </a:solidFill>
              <a:latin typeface="Georgia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334000" y="3048000"/>
            <a:ext cx="365760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dirty="0" smtClean="0">
                <a:solidFill>
                  <a:srgbClr val="333300"/>
                </a:solidFill>
                <a:latin typeface="Georgia" pitchFamily="18" charset="0"/>
              </a:rPr>
              <a:t>В Париже жили полгода, посещая театры и концерты, рассматривая живописные коллекции всемирно известного Лувра.</a:t>
            </a:r>
          </a:p>
          <a:p>
            <a:pPr>
              <a:spcBef>
                <a:spcPct val="50000"/>
              </a:spcBef>
            </a:pPr>
            <a:r>
              <a:rPr lang="ru-RU" sz="2000" dirty="0" smtClean="0">
                <a:solidFill>
                  <a:srgbClr val="333300"/>
                </a:solidFill>
                <a:latin typeface="Georgia" pitchFamily="18" charset="0"/>
              </a:rPr>
              <a:t>Иван в детстве свободно говорил на 3 языках и читал классиков французской, английской и немецкой литературы в оригинале.</a:t>
            </a:r>
            <a:endParaRPr lang="ru-RU" sz="2000" dirty="0">
              <a:solidFill>
                <a:srgbClr val="333300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100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10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4" grpId="0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41" name="Rectangle 5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304800" y="838200"/>
            <a:ext cx="5029200" cy="54102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sz="2400" dirty="0">
                <a:latin typeface="Georgia" pitchFamily="18" charset="0"/>
              </a:rPr>
              <a:t>«Мне нечем помянуть </a:t>
            </a:r>
            <a:r>
              <a:rPr lang="ru-RU" sz="2400" dirty="0" smtClean="0">
                <a:latin typeface="Georgia" pitchFamily="18" charset="0"/>
              </a:rPr>
              <a:t>моего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sz="2400" dirty="0" smtClean="0">
                <a:latin typeface="Georgia" pitchFamily="18" charset="0"/>
              </a:rPr>
              <a:t>детства</a:t>
            </a:r>
            <a:r>
              <a:rPr lang="ru-RU" sz="2400" dirty="0">
                <a:latin typeface="Georgia" pitchFamily="18" charset="0"/>
              </a:rPr>
              <a:t>. Ни одного </a:t>
            </a:r>
            <a:r>
              <a:rPr lang="ru-RU" sz="2400" dirty="0" smtClean="0">
                <a:latin typeface="Georgia" pitchFamily="18" charset="0"/>
              </a:rPr>
              <a:t>светлого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sz="2400" dirty="0" smtClean="0">
                <a:latin typeface="Georgia" pitchFamily="18" charset="0"/>
              </a:rPr>
              <a:t>воспоминания</a:t>
            </a:r>
            <a:r>
              <a:rPr lang="ru-RU" sz="2400" dirty="0">
                <a:latin typeface="Georgia" pitchFamily="18" charset="0"/>
              </a:rPr>
              <a:t>. Матери </a:t>
            </a:r>
            <a:r>
              <a:rPr lang="ru-RU" sz="2400" dirty="0" smtClean="0">
                <a:latin typeface="Georgia" pitchFamily="18" charset="0"/>
              </a:rPr>
              <a:t>я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sz="2400" dirty="0" smtClean="0">
                <a:latin typeface="Georgia" pitchFamily="18" charset="0"/>
              </a:rPr>
              <a:t>боялся</a:t>
            </a:r>
            <a:r>
              <a:rPr lang="ru-RU" sz="2400" dirty="0">
                <a:latin typeface="Georgia" pitchFamily="18" charset="0"/>
              </a:rPr>
              <a:t>, как огня. </a:t>
            </a:r>
            <a:r>
              <a:rPr lang="ru-RU" sz="2400" dirty="0" smtClean="0">
                <a:latin typeface="Georgia" pitchFamily="18" charset="0"/>
              </a:rPr>
              <a:t>Меня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sz="2400" dirty="0" smtClean="0">
                <a:latin typeface="Georgia" pitchFamily="18" charset="0"/>
              </a:rPr>
              <a:t>наказывали </a:t>
            </a:r>
            <a:r>
              <a:rPr lang="ru-RU" sz="2400" dirty="0">
                <a:latin typeface="Georgia" pitchFamily="18" charset="0"/>
              </a:rPr>
              <a:t>за всякий </a:t>
            </a:r>
            <a:r>
              <a:rPr lang="ru-RU" sz="2400" dirty="0" smtClean="0">
                <a:latin typeface="Georgia" pitchFamily="18" charset="0"/>
              </a:rPr>
              <a:t>пустяк,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sz="2400" dirty="0" smtClean="0">
                <a:latin typeface="Georgia" pitchFamily="18" charset="0"/>
              </a:rPr>
              <a:t>одним </a:t>
            </a:r>
            <a:r>
              <a:rPr lang="ru-RU" sz="2400" dirty="0">
                <a:latin typeface="Georgia" pitchFamily="18" charset="0"/>
              </a:rPr>
              <a:t>словом, </a:t>
            </a:r>
            <a:r>
              <a:rPr lang="ru-RU" sz="2400" dirty="0" smtClean="0">
                <a:latin typeface="Georgia" pitchFamily="18" charset="0"/>
              </a:rPr>
              <a:t>муштровали,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sz="2400" dirty="0" smtClean="0">
                <a:latin typeface="Georgia" pitchFamily="18" charset="0"/>
              </a:rPr>
              <a:t>как </a:t>
            </a:r>
            <a:r>
              <a:rPr lang="ru-RU" sz="2400" dirty="0">
                <a:latin typeface="Georgia" pitchFamily="18" charset="0"/>
              </a:rPr>
              <a:t>рекрута. Редкий </a:t>
            </a:r>
            <a:r>
              <a:rPr lang="ru-RU" sz="2400" dirty="0" smtClean="0">
                <a:latin typeface="Georgia" pitchFamily="18" charset="0"/>
              </a:rPr>
              <a:t>день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sz="2400" dirty="0" smtClean="0">
                <a:latin typeface="Georgia" pitchFamily="18" charset="0"/>
              </a:rPr>
              <a:t>проходил </a:t>
            </a:r>
            <a:r>
              <a:rPr lang="ru-RU" sz="2400" dirty="0">
                <a:latin typeface="Georgia" pitchFamily="18" charset="0"/>
              </a:rPr>
              <a:t>без розог; когда </a:t>
            </a:r>
            <a:r>
              <a:rPr lang="ru-RU" sz="2400" dirty="0" smtClean="0">
                <a:latin typeface="Georgia" pitchFamily="18" charset="0"/>
              </a:rPr>
              <a:t>я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sz="2400" dirty="0" smtClean="0">
                <a:latin typeface="Georgia" pitchFamily="18" charset="0"/>
              </a:rPr>
              <a:t>отваживался </a:t>
            </a:r>
            <a:r>
              <a:rPr lang="ru-RU" sz="2400" dirty="0">
                <a:latin typeface="Georgia" pitchFamily="18" charset="0"/>
              </a:rPr>
              <a:t>спросить, за </a:t>
            </a:r>
            <a:r>
              <a:rPr lang="ru-RU" sz="2400" dirty="0" smtClean="0">
                <a:latin typeface="Georgia" pitchFamily="18" charset="0"/>
              </a:rPr>
              <a:t>что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sz="2400" dirty="0" smtClean="0">
                <a:latin typeface="Georgia" pitchFamily="18" charset="0"/>
              </a:rPr>
              <a:t>меня </a:t>
            </a:r>
            <a:r>
              <a:rPr lang="ru-RU" sz="2400" dirty="0">
                <a:latin typeface="Georgia" pitchFamily="18" charset="0"/>
              </a:rPr>
              <a:t>наказывали, </a:t>
            </a:r>
            <a:r>
              <a:rPr lang="ru-RU" sz="2400" dirty="0" smtClean="0">
                <a:latin typeface="Georgia" pitchFamily="18" charset="0"/>
              </a:rPr>
              <a:t>мать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sz="2400" dirty="0" smtClean="0">
                <a:latin typeface="Georgia" pitchFamily="18" charset="0"/>
              </a:rPr>
              <a:t>категорически </a:t>
            </a:r>
            <a:r>
              <a:rPr lang="ru-RU" sz="2400" dirty="0">
                <a:latin typeface="Georgia" pitchFamily="18" charset="0"/>
              </a:rPr>
              <a:t>заявляла: «</a:t>
            </a:r>
            <a:r>
              <a:rPr lang="ru-RU" sz="2400" dirty="0" smtClean="0">
                <a:latin typeface="Georgia" pitchFamily="18" charset="0"/>
              </a:rPr>
              <a:t>Тебе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sz="2400" dirty="0" smtClean="0">
                <a:latin typeface="Georgia" pitchFamily="18" charset="0"/>
              </a:rPr>
              <a:t>об </a:t>
            </a:r>
            <a:r>
              <a:rPr lang="ru-RU" sz="2400" dirty="0">
                <a:latin typeface="Georgia" pitchFamily="18" charset="0"/>
              </a:rPr>
              <a:t>этом лучше </a:t>
            </a:r>
            <a:r>
              <a:rPr lang="ru-RU" sz="2400" dirty="0" smtClean="0">
                <a:latin typeface="Georgia" pitchFamily="18" charset="0"/>
              </a:rPr>
              <a:t>знать,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sz="2400" dirty="0" smtClean="0">
                <a:latin typeface="Georgia" pitchFamily="18" charset="0"/>
              </a:rPr>
              <a:t>догадайся</a:t>
            </a:r>
            <a:r>
              <a:rPr lang="ru-RU" sz="2400" dirty="0">
                <a:latin typeface="Georgia" pitchFamily="18" charset="0"/>
              </a:rPr>
              <a:t>»</a:t>
            </a:r>
          </a:p>
        </p:txBody>
      </p:sp>
      <p:pic>
        <p:nvPicPr>
          <p:cNvPr id="5" name="Picture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05400" y="457200"/>
            <a:ext cx="3581400" cy="486445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Rectangle 12"/>
          <p:cNvSpPr txBox="1">
            <a:spLocks noChangeArrowheads="1"/>
          </p:cNvSpPr>
          <p:nvPr/>
        </p:nvSpPr>
        <p:spPr>
          <a:xfrm>
            <a:off x="5791200" y="5638800"/>
            <a:ext cx="2819400" cy="36036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И.С. Тургенев. Портрет 1830г. Акварель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79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79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79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79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79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679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79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79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79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79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79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79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79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79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679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79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79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679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79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79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679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79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79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679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6794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794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6794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794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6794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6794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6794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6794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6794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6794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6794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6794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6794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6794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6794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941" grpId="0" build="p"/>
      <p:bldP spid="6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3" name="Picture 7" descr="1798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28600" y="3657600"/>
            <a:ext cx="3887787" cy="2508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224" name="Picture 8" descr="pic22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152400"/>
            <a:ext cx="3671888" cy="28289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762000" y="6248400"/>
            <a:ext cx="334739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6600"/>
                </a:solidFill>
                <a:latin typeface="Georgia" pitchFamily="18" charset="0"/>
              </a:rPr>
              <a:t>Московский университет</a:t>
            </a:r>
          </a:p>
        </p:txBody>
      </p:sp>
      <p:sp>
        <p:nvSpPr>
          <p:cNvPr id="9226" name="Text Box 10"/>
          <p:cNvSpPr txBox="1">
            <a:spLocks noChangeArrowheads="1"/>
          </p:cNvSpPr>
          <p:nvPr/>
        </p:nvSpPr>
        <p:spPr bwMode="auto">
          <a:xfrm>
            <a:off x="304800" y="3124200"/>
            <a:ext cx="4038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6600"/>
                </a:solidFill>
                <a:latin typeface="Georgia" pitchFamily="18" charset="0"/>
              </a:rPr>
              <a:t>Пансион И. Ф. </a:t>
            </a:r>
            <a:r>
              <a:rPr lang="ru-RU" b="1" dirty="0" err="1">
                <a:solidFill>
                  <a:srgbClr val="006600"/>
                </a:solidFill>
                <a:latin typeface="Georgia" pitchFamily="18" charset="0"/>
              </a:rPr>
              <a:t>Вейденгаммера</a:t>
            </a:r>
            <a:endParaRPr lang="ru-RU" b="1" dirty="0">
              <a:solidFill>
                <a:srgbClr val="006600"/>
              </a:solidFill>
              <a:latin typeface="Georgia" pitchFamily="18" charset="0"/>
            </a:endParaRPr>
          </a:p>
        </p:txBody>
      </p:sp>
      <p:sp>
        <p:nvSpPr>
          <p:cNvPr id="8" name="Rectangle 2"/>
          <p:cNvSpPr txBox="1">
            <a:spLocks noRot="1" noChangeArrowheads="1"/>
          </p:cNvSpPr>
          <p:nvPr/>
        </p:nvSpPr>
        <p:spPr>
          <a:xfrm>
            <a:off x="4419600" y="0"/>
            <a:ext cx="4422775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Образование</a:t>
            </a:r>
          </a:p>
        </p:txBody>
      </p:sp>
      <p:sp>
        <p:nvSpPr>
          <p:cNvPr id="9" name="Rectangle 3"/>
          <p:cNvSpPr txBox="1">
            <a:spLocks noRot="1" noChangeArrowheads="1"/>
          </p:cNvSpPr>
          <p:nvPr/>
        </p:nvSpPr>
        <p:spPr>
          <a:xfrm>
            <a:off x="4038600" y="762000"/>
            <a:ext cx="5105400" cy="54864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</a:rPr>
              <a:t>В </a:t>
            </a:r>
            <a:r>
              <a:rPr kumimoji="0" lang="ru-RU" sz="24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</a:rPr>
              <a:t>1827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</a:rPr>
              <a:t> семья переезжает в Москву; вначале Тургенев обучается в частных пансионах и у хороших домашних учителей.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4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</a:rPr>
              <a:t>1833 год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</a:rPr>
              <a:t>. Московский государственный университет. Словесное отделение.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4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</a:rPr>
              <a:t>1834 – 1837 годы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</a:rPr>
              <a:t>. Петербургский университет. Словесное отделение философского факультета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</a:rPr>
              <a:t>В январе 1843 Тургенев поступает на службу в Министерство внутренних дел. 1845 – подает в отставку.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5" grpId="0"/>
      <p:bldP spid="922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6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214313"/>
            <a:ext cx="8475662" cy="838200"/>
          </a:xfrm>
        </p:spPr>
        <p:txBody>
          <a:bodyPr>
            <a:normAutofit/>
          </a:bodyPr>
          <a:lstStyle/>
          <a:p>
            <a:pPr eaLnBrk="1" hangingPunct="1"/>
            <a:r>
              <a:rPr lang="ru-RU" sz="2400" dirty="0" smtClean="0">
                <a:latin typeface="Georgia" pitchFamily="18" charset="0"/>
              </a:rPr>
              <a:t>Тургеневу не было ещё и 15, когда он стал студентом словесного отделения Московского университета</a:t>
            </a:r>
          </a:p>
        </p:txBody>
      </p:sp>
      <p:pic>
        <p:nvPicPr>
          <p:cNvPr id="32563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1295400"/>
            <a:ext cx="7354888" cy="40407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25638" name="Text Box 6"/>
          <p:cNvSpPr txBox="1">
            <a:spLocks noChangeArrowheads="1"/>
          </p:cNvSpPr>
          <p:nvPr/>
        </p:nvSpPr>
        <p:spPr bwMode="auto">
          <a:xfrm>
            <a:off x="179832" y="5715000"/>
            <a:ext cx="896416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>
                <a:latin typeface="Georgia" pitchFamily="18" charset="0"/>
              </a:rPr>
              <a:t>«</a:t>
            </a:r>
            <a:r>
              <a:rPr lang="ru-RU" i="1" dirty="0">
                <a:latin typeface="Georgia" pitchFamily="18" charset="0"/>
              </a:rPr>
              <a:t>Мы были уверены, что из этой аудитории выйдет та фаланга,</a:t>
            </a:r>
          </a:p>
          <a:p>
            <a:r>
              <a:rPr lang="ru-RU" i="1" dirty="0">
                <a:latin typeface="Georgia" pitchFamily="18" charset="0"/>
              </a:rPr>
              <a:t> которая пойдёт вслед за писателем Рылеевым, и что мы будем в ней…»</a:t>
            </a:r>
          </a:p>
          <a:p>
            <a:r>
              <a:rPr lang="ru-RU" dirty="0">
                <a:latin typeface="Georgia" pitchFamily="18" charset="0"/>
              </a:rPr>
              <a:t> 				А.И. Герцен. «Былое и думы».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56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56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25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256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5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5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256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56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56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5636" grpId="0"/>
      <p:bldP spid="32563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2" name="Rectangle 4"/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8569325" cy="768350"/>
          </a:xfrm>
        </p:spPr>
        <p:txBody>
          <a:bodyPr/>
          <a:lstStyle/>
          <a:p>
            <a:pPr algn="ctr" eaLnBrk="1" hangingPunct="1"/>
            <a:r>
              <a:rPr lang="ru-RU" sz="2000" dirty="0" smtClean="0">
                <a:solidFill>
                  <a:srgbClr val="000000"/>
                </a:solidFill>
                <a:latin typeface="Georgia" pitchFamily="18" charset="0"/>
              </a:rPr>
              <a:t>И.С. Тургеневу 20 лет;</a:t>
            </a:r>
            <a:br>
              <a:rPr lang="ru-RU" sz="2000" dirty="0" smtClean="0">
                <a:solidFill>
                  <a:srgbClr val="000000"/>
                </a:solidFill>
                <a:latin typeface="Georgia" pitchFamily="18" charset="0"/>
              </a:rPr>
            </a:br>
            <a:r>
              <a:rPr lang="ru-RU" sz="2000" dirty="0" smtClean="0">
                <a:solidFill>
                  <a:srgbClr val="000000"/>
                </a:solidFill>
                <a:latin typeface="Georgia" pitchFamily="18" charset="0"/>
              </a:rPr>
              <a:t>уже написаны и напечатаны первые лирические стихи</a:t>
            </a:r>
          </a:p>
        </p:txBody>
      </p:sp>
      <p:pic>
        <p:nvPicPr>
          <p:cNvPr id="288774" name="Picture 6" descr="сканирование003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2438400" y="685800"/>
            <a:ext cx="4494212" cy="59499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88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88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88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87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8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8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77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5" name="Picture 7" descr="Тург в Берлине учитс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914400"/>
            <a:ext cx="4038600" cy="3816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2776" name="Text Box 8"/>
          <p:cNvSpPr txBox="1">
            <a:spLocks noChangeArrowheads="1"/>
          </p:cNvSpPr>
          <p:nvPr/>
        </p:nvSpPr>
        <p:spPr bwMode="auto">
          <a:xfrm>
            <a:off x="1752600" y="1066800"/>
            <a:ext cx="1447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dirty="0">
                <a:latin typeface="Georgia" pitchFamily="18" charset="0"/>
              </a:rPr>
              <a:t>Берлин</a:t>
            </a:r>
          </a:p>
        </p:txBody>
      </p:sp>
      <p:sp>
        <p:nvSpPr>
          <p:cNvPr id="32777" name="Text Box 9"/>
          <p:cNvSpPr txBox="1">
            <a:spLocks noChangeArrowheads="1"/>
          </p:cNvSpPr>
          <p:nvPr/>
        </p:nvSpPr>
        <p:spPr bwMode="auto">
          <a:xfrm>
            <a:off x="381000" y="4800600"/>
            <a:ext cx="410368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buClr>
                <a:srgbClr val="000066"/>
              </a:buClr>
            </a:pPr>
            <a:r>
              <a:rPr lang="ru-RU" sz="2400" b="1" dirty="0" smtClean="0">
                <a:solidFill>
                  <a:srgbClr val="002060"/>
                </a:solidFill>
                <a:effectLst/>
                <a:latin typeface="Garamond" pitchFamily="18" charset="0"/>
              </a:rPr>
              <a:t>С 1839 г. И.С. Тургенев  живет в Берлине, слушает лекции в университете, занимается классическими языками, пишет стихи</a:t>
            </a:r>
          </a:p>
          <a:p>
            <a:pPr>
              <a:spcBef>
                <a:spcPct val="50000"/>
              </a:spcBef>
            </a:pPr>
            <a:endParaRPr lang="ru-RU" sz="2400" b="1" i="1" dirty="0"/>
          </a:p>
        </p:txBody>
      </p:sp>
      <p:sp>
        <p:nvSpPr>
          <p:cNvPr id="8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304800" y="228600"/>
            <a:ext cx="4419600" cy="6096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4000" b="1" i="1" dirty="0" smtClean="0">
                <a:solidFill>
                  <a:srgbClr val="002060"/>
                </a:solidFill>
                <a:latin typeface="Georgia" pitchFamily="18" charset="0"/>
                <a:ea typeface="+mn-ea"/>
                <a:cs typeface="+mn-cs"/>
              </a:rPr>
              <a:t>Европа</a:t>
            </a:r>
          </a:p>
        </p:txBody>
      </p:sp>
      <p:pic>
        <p:nvPicPr>
          <p:cNvPr id="9" name="Picture 5" descr="Сергей Ник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9200" y="152400"/>
            <a:ext cx="3743325" cy="53990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5791200" y="5715000"/>
            <a:ext cx="202651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rgbClr val="006600"/>
                </a:solidFill>
                <a:latin typeface="Georgia" pitchFamily="18" charset="0"/>
              </a:rPr>
              <a:t>Иван Тургенев</a:t>
            </a:r>
          </a:p>
          <a:p>
            <a:pPr algn="ctr"/>
            <a:r>
              <a:rPr lang="ru-RU" b="1" dirty="0">
                <a:solidFill>
                  <a:srgbClr val="006600"/>
                </a:solidFill>
                <a:latin typeface="Georgia" pitchFamily="18" charset="0"/>
              </a:rPr>
              <a:t>1838-1839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327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7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27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27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301625" y="228600"/>
            <a:ext cx="8540750" cy="609600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latin typeface="Georgia" pitchFamily="18" charset="0"/>
              </a:rPr>
              <a:t>Европа</a:t>
            </a:r>
          </a:p>
        </p:txBody>
      </p:sp>
      <p:pic>
        <p:nvPicPr>
          <p:cNvPr id="15368" name="Picture 8" descr="Mich_Al_Bakunin_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screen"/>
          <a:stretch>
            <a:fillRect/>
          </a:stretch>
        </p:blipFill>
        <p:spPr>
          <a:xfrm>
            <a:off x="304800" y="1143000"/>
            <a:ext cx="2438400" cy="31934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367" name="Picture 7" descr="440px-Stankevich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screen"/>
          <a:srcRect/>
          <a:stretch>
            <a:fillRect/>
          </a:stretch>
        </p:blipFill>
        <p:spPr>
          <a:xfrm>
            <a:off x="6416195" y="1143000"/>
            <a:ext cx="2237268" cy="304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363" name="Rectangle 3"/>
          <p:cNvSpPr>
            <a:spLocks noGrp="1" noRot="1" noChangeArrowheads="1"/>
          </p:cNvSpPr>
          <p:nvPr>
            <p:ph type="body" sz="half" idx="3"/>
          </p:nvPr>
        </p:nvSpPr>
        <p:spPr>
          <a:xfrm>
            <a:off x="457200" y="4572000"/>
            <a:ext cx="8229600" cy="19812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2400" dirty="0" smtClean="0">
                <a:latin typeface="Georgia" pitchFamily="18" charset="0"/>
              </a:rPr>
              <a:t>В Берлине общается </a:t>
            </a:r>
            <a:r>
              <a:rPr lang="ru-RU" sz="2400" dirty="0">
                <a:latin typeface="Georgia" pitchFamily="18" charset="0"/>
              </a:rPr>
              <a:t>с Т. Н. Грановским, Н. В. Станкевичем (1813-1840). </a:t>
            </a:r>
          </a:p>
          <a:p>
            <a:pPr>
              <a:lnSpc>
                <a:spcPct val="90000"/>
              </a:lnSpc>
            </a:pPr>
            <a:r>
              <a:rPr lang="ru-RU" sz="2400" dirty="0">
                <a:latin typeface="Georgia" pitchFamily="18" charset="0"/>
              </a:rPr>
              <a:t>После короткого пребывания в России в январе 1840 отправляется в Италию, но с мая 1840 по май 1841 он вновь в Берлине, где знакомится с М. А. Бакуниным. </a:t>
            </a:r>
          </a:p>
        </p:txBody>
      </p:sp>
      <p:pic>
        <p:nvPicPr>
          <p:cNvPr id="15372" name="Picture 12" descr="Granovskij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 cstate="screen">
            <a:lum bright="10000"/>
          </a:blip>
          <a:srcRect/>
          <a:stretch>
            <a:fillRect/>
          </a:stretch>
        </p:blipFill>
        <p:spPr>
          <a:xfrm>
            <a:off x="3276600" y="990600"/>
            <a:ext cx="2506302" cy="3581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066800" y="0"/>
            <a:ext cx="7162800" cy="914400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 i="1" dirty="0" smtClean="0">
                <a:solidFill>
                  <a:srgbClr val="002060"/>
                </a:solidFill>
                <a:latin typeface="Georgia" pitchFamily="18" charset="0"/>
                <a:ea typeface="+mn-ea"/>
                <a:cs typeface="+mn-cs"/>
              </a:rPr>
              <a:t>Петербургский кружок</a:t>
            </a:r>
          </a:p>
        </p:txBody>
      </p:sp>
      <p:pic>
        <p:nvPicPr>
          <p:cNvPr id="11271" name="Picture 7" descr="150px-Vissarion_Belinsky_by_K_Gorbunov_184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1524000"/>
            <a:ext cx="2767781" cy="35750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267" name="Rectangle 3"/>
          <p:cNvSpPr>
            <a:spLocks noGrp="1" noRot="1" noChangeArrowheads="1"/>
          </p:cNvSpPr>
          <p:nvPr>
            <p:ph type="body" sz="half" idx="2"/>
          </p:nvPr>
        </p:nvSpPr>
        <p:spPr>
          <a:xfrm>
            <a:off x="3733800" y="914400"/>
            <a:ext cx="4495800" cy="5486400"/>
          </a:xfrm>
        </p:spPr>
        <p:txBody>
          <a:bodyPr>
            <a:normAutofit/>
          </a:bodyPr>
          <a:lstStyle/>
          <a:p>
            <a:pPr marL="0" indent="274638" algn="ctr" eaLnBrk="1" hangingPunct="1">
              <a:lnSpc>
                <a:spcPct val="90000"/>
              </a:lnSpc>
              <a:buClr>
                <a:srgbClr val="000066"/>
              </a:buClr>
              <a:buFont typeface="Arial" charset="0"/>
              <a:buNone/>
              <a:defRPr/>
            </a:pPr>
            <a:r>
              <a:rPr lang="ru-RU" sz="3000" b="1" i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1843 г.</a:t>
            </a:r>
            <a:r>
              <a:rPr lang="ru-RU" sz="3000" b="1" dirty="0" smtClean="0">
                <a:solidFill>
                  <a:srgbClr val="002060"/>
                </a:solidFill>
                <a:effectLst/>
                <a:latin typeface="Garamond" pitchFamily="18" charset="0"/>
              </a:rPr>
              <a:t> </a:t>
            </a:r>
          </a:p>
          <a:p>
            <a:pPr marL="0" indent="274638" eaLnBrk="1" hangingPunct="1">
              <a:lnSpc>
                <a:spcPct val="90000"/>
              </a:lnSpc>
              <a:buClr>
                <a:srgbClr val="000066"/>
              </a:buClr>
              <a:buFont typeface="Wingdings" pitchFamily="2" charset="2"/>
              <a:buChar char="§"/>
              <a:defRPr/>
            </a:pPr>
            <a:r>
              <a:rPr lang="ru-RU" sz="3000" b="1" dirty="0" smtClean="0">
                <a:solidFill>
                  <a:srgbClr val="002060"/>
                </a:solidFill>
                <a:effectLst/>
                <a:latin typeface="Garamond" pitchFamily="18" charset="0"/>
              </a:rPr>
              <a:t>начало литературной деятельности:           </a:t>
            </a:r>
            <a:r>
              <a:rPr lang="ru-RU" sz="3000" b="1" i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поэма «Параша»  </a:t>
            </a:r>
          </a:p>
          <a:p>
            <a:pPr marL="0" indent="274638" eaLnBrk="1" hangingPunct="1">
              <a:lnSpc>
                <a:spcPct val="90000"/>
              </a:lnSpc>
              <a:buClr>
                <a:srgbClr val="000066"/>
              </a:buClr>
              <a:buFont typeface="Wingdings" pitchFamily="2" charset="2"/>
              <a:buChar char="§"/>
              <a:defRPr/>
            </a:pPr>
            <a:r>
              <a:rPr lang="ru-RU" sz="3000" b="1" dirty="0" smtClean="0">
                <a:solidFill>
                  <a:srgbClr val="002060"/>
                </a:solidFill>
                <a:effectLst/>
                <a:latin typeface="Garamond" pitchFamily="18" charset="0"/>
              </a:rPr>
              <a:t>знакомство с критиком В. Белинским, перешедшее в дружбу</a:t>
            </a:r>
          </a:p>
          <a:p>
            <a:pPr marL="0" indent="274638" eaLnBrk="1" hangingPunct="1">
              <a:lnSpc>
                <a:spcPct val="90000"/>
              </a:lnSpc>
              <a:buClr>
                <a:srgbClr val="000066"/>
              </a:buClr>
              <a:buFont typeface="Wingdings" pitchFamily="2" charset="2"/>
              <a:buChar char="§"/>
              <a:defRPr/>
            </a:pPr>
            <a:r>
              <a:rPr lang="ru-RU" sz="3000" b="1" dirty="0" smtClean="0">
                <a:solidFill>
                  <a:srgbClr val="002060"/>
                </a:solidFill>
                <a:effectLst/>
                <a:latin typeface="Garamond" pitchFamily="18" charset="0"/>
              </a:rPr>
              <a:t> положительный отзыв на первое произведение</a:t>
            </a:r>
          </a:p>
          <a:p>
            <a:pPr marL="0" indent="274638" eaLnBrk="1" hangingPunct="1">
              <a:lnSpc>
                <a:spcPct val="90000"/>
              </a:lnSpc>
              <a:buClr>
                <a:srgbClr val="000066"/>
              </a:buClr>
              <a:buFont typeface="Wingdings" pitchFamily="2" charset="2"/>
              <a:buChar char="§"/>
              <a:defRPr/>
            </a:pPr>
            <a:r>
              <a:rPr lang="ru-RU" sz="3000" b="1" dirty="0" smtClean="0">
                <a:solidFill>
                  <a:srgbClr val="002060"/>
                </a:solidFill>
                <a:effectLst/>
                <a:latin typeface="Garamond" pitchFamily="18" charset="0"/>
              </a:rPr>
              <a:t>сотрудничает с журналом «Современник»</a:t>
            </a: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972</TotalTime>
  <Words>898</Words>
  <Application>Microsoft Office PowerPoint</Application>
  <PresentationFormat>Экран (4:3)</PresentationFormat>
  <Paragraphs>92</Paragraphs>
  <Slides>17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Иван   Сергеевич   Тургенев</vt:lpstr>
      <vt:lpstr>Слайд 2</vt:lpstr>
      <vt:lpstr>Родился в богатой дворянской семье</vt:lpstr>
      <vt:lpstr>Слайд 4</vt:lpstr>
      <vt:lpstr>Слайд 5</vt:lpstr>
      <vt:lpstr> В  имении Спасское-Лутовиново (Мценский уезд Орловской губернии) прошли детские годы будущего писателя, рано научившегося тонко чувствовать природу и ненавидеть крепостное право. </vt:lpstr>
      <vt:lpstr>Слайд 7</vt:lpstr>
      <vt:lpstr>Усадебный дом И.С. Тургенева. 1881 Я.П. Полонский. </vt:lpstr>
      <vt:lpstr>Дворянское гнездо</vt:lpstr>
      <vt:lpstr>Слайд 10</vt:lpstr>
      <vt:lpstr>Слайд 11</vt:lpstr>
      <vt:lpstr>Слайд 12</vt:lpstr>
      <vt:lpstr>Тургеневу не было ещё и 15, когда он стал студентом словесного отделения Московского университета</vt:lpstr>
      <vt:lpstr>И.С. Тургеневу 20 лет; уже написаны и напечатаны первые лирические стихи</vt:lpstr>
      <vt:lpstr>Европа</vt:lpstr>
      <vt:lpstr>Европа</vt:lpstr>
      <vt:lpstr>Петербургский кружок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1</dc:creator>
  <cp:lastModifiedBy>User</cp:lastModifiedBy>
  <cp:revision>51</cp:revision>
  <cp:lastPrinted>1601-01-01T00:00:00Z</cp:lastPrinted>
  <dcterms:created xsi:type="dcterms:W3CDTF">1601-01-01T00:00:00Z</dcterms:created>
  <dcterms:modified xsi:type="dcterms:W3CDTF">2017-02-08T03:58:10Z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